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sldIdLst>
    <p:sldId id="256" r:id="rId5"/>
    <p:sldId id="257" r:id="rId6"/>
    <p:sldId id="258" r:id="rId7"/>
    <p:sldId id="305" r:id="rId8"/>
    <p:sldId id="304" r:id="rId9"/>
    <p:sldId id="270" r:id="rId10"/>
    <p:sldId id="259" r:id="rId11"/>
    <p:sldId id="306" r:id="rId12"/>
    <p:sldId id="260" r:id="rId13"/>
    <p:sldId id="265" r:id="rId14"/>
    <p:sldId id="261" r:id="rId15"/>
    <p:sldId id="273" r:id="rId16"/>
    <p:sldId id="302" r:id="rId17"/>
    <p:sldId id="308" r:id="rId18"/>
    <p:sldId id="312" r:id="rId19"/>
    <p:sldId id="269" r:id="rId20"/>
    <p:sldId id="263" r:id="rId21"/>
    <p:sldId id="303" r:id="rId22"/>
    <p:sldId id="268"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77BDDC-46C6-A6C6-EFD9-08CC49490B50}" name="Gideon Epstein" initials="GE" userId="S::gepstein@aclum.org::2f79faae-c692-4327-88f0-a5d684a015e8" providerId="AD"/>
  <p188:author id="{C4BB3BE7-6764-BFF5-F72C-FF54DB7BCC53}" name="Kade Crockford" initials="KC" userId="S::kcrockford@aclum.org::05646b1a-f531-4646-981b-6fcc2b5299c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4660"/>
  </p:normalViewPr>
  <p:slideViewPr>
    <p:cSldViewPr snapToGrid="0">
      <p:cViewPr varScale="1">
        <p:scale>
          <a:sx n="115" d="100"/>
          <a:sy n="115" d="100"/>
        </p:scale>
        <p:origin x="216"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5/18/26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25538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5/18/26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52168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5/18/26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3529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5/18/26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58458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5/18/26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82320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5/18/26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34886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5/18/26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21261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5/18/26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98729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5/18/26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48943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5/18/26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0490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5/18/26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63116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3 Column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8CA0C51-AFBE-E7FC-9C81-752A473564BD}"/>
              </a:ext>
            </a:extLst>
          </p:cNvPr>
          <p:cNvSpPr>
            <a:spLocks noGrp="1"/>
          </p:cNvSpPr>
          <p:nvPr>
            <p:ph type="ftr" sz="quarter" idx="11"/>
          </p:nvPr>
        </p:nvSpPr>
        <p:spPr>
          <a:xfrm>
            <a:off x="761996" y="334146"/>
            <a:ext cx="4479533" cy="255705"/>
          </a:xfrm>
          <a:prstGeom prst="rect">
            <a:avLst/>
          </a:prstGeom>
        </p:spPr>
        <p:txBody>
          <a:bodyPr/>
          <a:lstStyle>
            <a:lvl1pPr algn="l">
              <a:defRPr>
                <a:latin typeface="GT America Bold" panose="00000800000000000000" pitchFamily="50" charset="0"/>
              </a:defRPr>
            </a:lvl1pPr>
          </a:lstStyle>
          <a:p>
            <a:r>
              <a:rPr lang="en-US"/>
              <a:t>SECTION TITLE</a:t>
            </a:r>
          </a:p>
        </p:txBody>
      </p:sp>
      <p:sp>
        <p:nvSpPr>
          <p:cNvPr id="7" name="Slide Number Placeholder 6">
            <a:extLst>
              <a:ext uri="{FF2B5EF4-FFF2-40B4-BE49-F238E27FC236}">
                <a16:creationId xmlns:a16="http://schemas.microsoft.com/office/drawing/2014/main" id="{8DBDA74F-5045-9E40-D757-D2426E7A14F2}"/>
              </a:ext>
            </a:extLst>
          </p:cNvPr>
          <p:cNvSpPr>
            <a:spLocks noGrp="1"/>
          </p:cNvSpPr>
          <p:nvPr>
            <p:ph type="sldNum" sz="quarter" idx="12"/>
          </p:nvPr>
        </p:nvSpPr>
        <p:spPr/>
        <p:txBody>
          <a:bodyPr/>
          <a:lstStyle/>
          <a:p>
            <a:fld id="{00F096DA-7969-0749-9750-F7AD9493AF18}" type="slidenum">
              <a:rPr lang="en-US" smtClean="0"/>
              <a:t>‹#›</a:t>
            </a:fld>
            <a:endParaRPr lang="en-US"/>
          </a:p>
        </p:txBody>
      </p:sp>
      <p:sp>
        <p:nvSpPr>
          <p:cNvPr id="11" name="Content Placeholder 2">
            <a:extLst>
              <a:ext uri="{FF2B5EF4-FFF2-40B4-BE49-F238E27FC236}">
                <a16:creationId xmlns:a16="http://schemas.microsoft.com/office/drawing/2014/main" id="{346B6A9B-BC3B-8C23-3F28-8F15B4FC6447}"/>
              </a:ext>
            </a:extLst>
          </p:cNvPr>
          <p:cNvSpPr>
            <a:spLocks noGrp="1"/>
          </p:cNvSpPr>
          <p:nvPr>
            <p:ph sz="half" idx="14"/>
          </p:nvPr>
        </p:nvSpPr>
        <p:spPr>
          <a:xfrm>
            <a:off x="742797" y="3064042"/>
            <a:ext cx="3460235" cy="2377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AC122AE2-7E2A-CB10-EB05-AD89DEE22288}"/>
              </a:ext>
            </a:extLst>
          </p:cNvPr>
          <p:cNvSpPr>
            <a:spLocks noGrp="1"/>
          </p:cNvSpPr>
          <p:nvPr>
            <p:ph sz="half" idx="20" hasCustomPrompt="1"/>
          </p:nvPr>
        </p:nvSpPr>
        <p:spPr>
          <a:xfrm>
            <a:off x="742797" y="2075952"/>
            <a:ext cx="3460235" cy="988090"/>
          </a:xfrm>
        </p:spPr>
        <p:txBody>
          <a:bodyPr>
            <a:noAutofit/>
          </a:bodyPr>
          <a:lstStyle>
            <a:lvl1pPr marL="0" indent="0">
              <a:lnSpc>
                <a:spcPct val="70000"/>
              </a:lnSpc>
              <a:spcBef>
                <a:spcPts val="400"/>
              </a:spcBef>
              <a:buNone/>
              <a:defRPr sz="2300" b="1" i="0">
                <a:solidFill>
                  <a:schemeClr val="tx2"/>
                </a:solidFill>
                <a:latin typeface="Gamuth Text" panose="02000000000000000000" pitchFamily="2" charset="0"/>
              </a:defRPr>
            </a:lvl1pPr>
            <a:lvl2pPr marL="228554" indent="0">
              <a:buNone/>
              <a:defRPr sz="2300" b="1" i="0">
                <a:solidFill>
                  <a:schemeClr val="tx2"/>
                </a:solidFill>
                <a:latin typeface="Gamuth Text" panose="02000000000000000000" pitchFamily="2" charset="0"/>
              </a:defRPr>
            </a:lvl2pPr>
            <a:lvl3pPr marL="457109" indent="0">
              <a:buNone/>
              <a:defRPr sz="2300" b="1" i="0">
                <a:solidFill>
                  <a:schemeClr val="tx2"/>
                </a:solidFill>
                <a:latin typeface="Gamuth Text" panose="02000000000000000000" pitchFamily="2" charset="0"/>
              </a:defRPr>
            </a:lvl3pPr>
            <a:lvl4pPr marL="685663" indent="0">
              <a:buNone/>
              <a:defRPr sz="2300" b="1" i="0">
                <a:solidFill>
                  <a:schemeClr val="tx2"/>
                </a:solidFill>
                <a:latin typeface="Gamuth Text" panose="02000000000000000000" pitchFamily="2" charset="0"/>
              </a:defRPr>
            </a:lvl4pPr>
            <a:lvl5pPr marL="914217" indent="0">
              <a:buNone/>
              <a:defRPr sz="2300" b="1" i="0">
                <a:solidFill>
                  <a:schemeClr val="tx2"/>
                </a:solidFill>
                <a:latin typeface="Gamuth Text" panose="02000000000000000000" pitchFamily="2" charset="0"/>
              </a:defRPr>
            </a:lvl5pPr>
          </a:lstStyle>
          <a:p>
            <a:r>
              <a:rPr lang="en-US"/>
              <a:t>Header text goes here ipsum dolor sit </a:t>
            </a:r>
            <a:r>
              <a:rPr lang="en-US" err="1"/>
              <a:t>amet</a:t>
            </a:r>
            <a:r>
              <a:rPr lang="en-US"/>
              <a:t> </a:t>
            </a:r>
            <a:r>
              <a:rPr lang="en-US" err="1"/>
              <a:t>consectetur</a:t>
            </a:r>
            <a:r>
              <a:rPr lang="en-US"/>
              <a:t>.</a:t>
            </a:r>
          </a:p>
        </p:txBody>
      </p:sp>
      <p:sp>
        <p:nvSpPr>
          <p:cNvPr id="4" name="Content Placeholder 2">
            <a:extLst>
              <a:ext uri="{FF2B5EF4-FFF2-40B4-BE49-F238E27FC236}">
                <a16:creationId xmlns:a16="http://schemas.microsoft.com/office/drawing/2014/main" id="{D0FE0005-F64A-13C8-4E0D-747B91FC982E}"/>
              </a:ext>
            </a:extLst>
          </p:cNvPr>
          <p:cNvSpPr>
            <a:spLocks noGrp="1"/>
          </p:cNvSpPr>
          <p:nvPr>
            <p:ph sz="half" idx="21"/>
          </p:nvPr>
        </p:nvSpPr>
        <p:spPr>
          <a:xfrm>
            <a:off x="4400397" y="3064042"/>
            <a:ext cx="3460235" cy="2377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1B2F6AF8-0CD1-962D-345F-086F5C3D4B0E}"/>
              </a:ext>
            </a:extLst>
          </p:cNvPr>
          <p:cNvSpPr>
            <a:spLocks noGrp="1"/>
          </p:cNvSpPr>
          <p:nvPr>
            <p:ph sz="half" idx="22" hasCustomPrompt="1"/>
          </p:nvPr>
        </p:nvSpPr>
        <p:spPr>
          <a:xfrm>
            <a:off x="4400397" y="2075952"/>
            <a:ext cx="3460235" cy="988090"/>
          </a:xfrm>
        </p:spPr>
        <p:txBody>
          <a:bodyPr>
            <a:noAutofit/>
          </a:bodyPr>
          <a:lstStyle>
            <a:lvl1pPr marL="0" indent="0">
              <a:lnSpc>
                <a:spcPct val="70000"/>
              </a:lnSpc>
              <a:spcBef>
                <a:spcPts val="400"/>
              </a:spcBef>
              <a:buNone/>
              <a:defRPr sz="2300" b="1" i="0">
                <a:solidFill>
                  <a:schemeClr val="tx2"/>
                </a:solidFill>
                <a:latin typeface="Gamuth Text" panose="02000000000000000000" pitchFamily="2" charset="0"/>
              </a:defRPr>
            </a:lvl1pPr>
            <a:lvl2pPr marL="228554" indent="0">
              <a:buNone/>
              <a:defRPr sz="2300" b="1" i="0">
                <a:solidFill>
                  <a:schemeClr val="tx2"/>
                </a:solidFill>
                <a:latin typeface="Gamuth Text" panose="02000000000000000000" pitchFamily="2" charset="0"/>
              </a:defRPr>
            </a:lvl2pPr>
            <a:lvl3pPr marL="457109" indent="0">
              <a:buNone/>
              <a:defRPr sz="2300" b="1" i="0">
                <a:solidFill>
                  <a:schemeClr val="tx2"/>
                </a:solidFill>
                <a:latin typeface="Gamuth Text" panose="02000000000000000000" pitchFamily="2" charset="0"/>
              </a:defRPr>
            </a:lvl3pPr>
            <a:lvl4pPr marL="685663" indent="0">
              <a:buNone/>
              <a:defRPr sz="2300" b="1" i="0">
                <a:solidFill>
                  <a:schemeClr val="tx2"/>
                </a:solidFill>
                <a:latin typeface="Gamuth Text" panose="02000000000000000000" pitchFamily="2" charset="0"/>
              </a:defRPr>
            </a:lvl4pPr>
            <a:lvl5pPr marL="914217" indent="0">
              <a:buNone/>
              <a:defRPr sz="2300" b="1" i="0">
                <a:solidFill>
                  <a:schemeClr val="tx2"/>
                </a:solidFill>
                <a:latin typeface="Gamuth Text" panose="02000000000000000000" pitchFamily="2" charset="0"/>
              </a:defRPr>
            </a:lvl5pPr>
          </a:lstStyle>
          <a:p>
            <a:r>
              <a:rPr lang="en-US"/>
              <a:t>Header text goes here ipsum dolor sit </a:t>
            </a:r>
            <a:r>
              <a:rPr lang="en-US" err="1"/>
              <a:t>amet</a:t>
            </a:r>
            <a:r>
              <a:rPr lang="en-US"/>
              <a:t> </a:t>
            </a:r>
            <a:r>
              <a:rPr lang="en-US" err="1"/>
              <a:t>consectetur</a:t>
            </a:r>
            <a:r>
              <a:rPr lang="en-US"/>
              <a:t>.</a:t>
            </a:r>
          </a:p>
        </p:txBody>
      </p:sp>
      <p:sp>
        <p:nvSpPr>
          <p:cNvPr id="10" name="Content Placeholder 2">
            <a:extLst>
              <a:ext uri="{FF2B5EF4-FFF2-40B4-BE49-F238E27FC236}">
                <a16:creationId xmlns:a16="http://schemas.microsoft.com/office/drawing/2014/main" id="{87313EF4-13AD-5452-4AB0-B1D0D361233A}"/>
              </a:ext>
            </a:extLst>
          </p:cNvPr>
          <p:cNvSpPr>
            <a:spLocks noGrp="1"/>
          </p:cNvSpPr>
          <p:nvPr>
            <p:ph sz="half" idx="23"/>
          </p:nvPr>
        </p:nvSpPr>
        <p:spPr>
          <a:xfrm>
            <a:off x="8041955" y="3064042"/>
            <a:ext cx="3460235" cy="2377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4B1E46D2-138E-EF31-43BD-183CF045301C}"/>
              </a:ext>
            </a:extLst>
          </p:cNvPr>
          <p:cNvSpPr>
            <a:spLocks noGrp="1"/>
          </p:cNvSpPr>
          <p:nvPr>
            <p:ph sz="half" idx="24" hasCustomPrompt="1"/>
          </p:nvPr>
        </p:nvSpPr>
        <p:spPr>
          <a:xfrm>
            <a:off x="8041955" y="2075952"/>
            <a:ext cx="3460235" cy="988090"/>
          </a:xfrm>
        </p:spPr>
        <p:txBody>
          <a:bodyPr>
            <a:noAutofit/>
          </a:bodyPr>
          <a:lstStyle>
            <a:lvl1pPr marL="0" indent="0">
              <a:lnSpc>
                <a:spcPct val="70000"/>
              </a:lnSpc>
              <a:spcBef>
                <a:spcPts val="400"/>
              </a:spcBef>
              <a:buNone/>
              <a:defRPr sz="2300" b="1" i="0">
                <a:solidFill>
                  <a:schemeClr val="tx2"/>
                </a:solidFill>
                <a:latin typeface="Gamuth Text" panose="02000000000000000000" pitchFamily="2" charset="0"/>
              </a:defRPr>
            </a:lvl1pPr>
            <a:lvl2pPr marL="228554" indent="0">
              <a:buNone/>
              <a:defRPr sz="2300" b="1" i="0">
                <a:solidFill>
                  <a:schemeClr val="tx2"/>
                </a:solidFill>
                <a:latin typeface="Gamuth Text" panose="02000000000000000000" pitchFamily="2" charset="0"/>
              </a:defRPr>
            </a:lvl2pPr>
            <a:lvl3pPr marL="457109" indent="0">
              <a:buNone/>
              <a:defRPr sz="2300" b="1" i="0">
                <a:solidFill>
                  <a:schemeClr val="tx2"/>
                </a:solidFill>
                <a:latin typeface="Gamuth Text" panose="02000000000000000000" pitchFamily="2" charset="0"/>
              </a:defRPr>
            </a:lvl3pPr>
            <a:lvl4pPr marL="685663" indent="0">
              <a:buNone/>
              <a:defRPr sz="2300" b="1" i="0">
                <a:solidFill>
                  <a:schemeClr val="tx2"/>
                </a:solidFill>
                <a:latin typeface="Gamuth Text" panose="02000000000000000000" pitchFamily="2" charset="0"/>
              </a:defRPr>
            </a:lvl4pPr>
            <a:lvl5pPr marL="914217" indent="0">
              <a:buNone/>
              <a:defRPr sz="2300" b="1" i="0">
                <a:solidFill>
                  <a:schemeClr val="tx2"/>
                </a:solidFill>
                <a:latin typeface="Gamuth Text" panose="02000000000000000000" pitchFamily="2" charset="0"/>
              </a:defRPr>
            </a:lvl5pPr>
          </a:lstStyle>
          <a:p>
            <a:r>
              <a:rPr lang="en-US"/>
              <a:t>Header text goes here ipsum dolor sit </a:t>
            </a:r>
            <a:r>
              <a:rPr lang="en-US" err="1"/>
              <a:t>amet</a:t>
            </a:r>
            <a:r>
              <a:rPr lang="en-US"/>
              <a:t> </a:t>
            </a:r>
            <a:r>
              <a:rPr lang="en-US" err="1"/>
              <a:t>consectetur</a:t>
            </a:r>
            <a:r>
              <a:rPr lang="en-US"/>
              <a:t>.</a:t>
            </a:r>
          </a:p>
        </p:txBody>
      </p:sp>
      <p:sp>
        <p:nvSpPr>
          <p:cNvPr id="2" name="Text Placeholder 8">
            <a:extLst>
              <a:ext uri="{FF2B5EF4-FFF2-40B4-BE49-F238E27FC236}">
                <a16:creationId xmlns:a16="http://schemas.microsoft.com/office/drawing/2014/main" id="{C5B015A3-C8A2-5614-8DEC-9E0B041EDCCC}"/>
              </a:ext>
            </a:extLst>
          </p:cNvPr>
          <p:cNvSpPr>
            <a:spLocks noGrp="1"/>
          </p:cNvSpPr>
          <p:nvPr>
            <p:ph type="body" sz="quarter" idx="13" hasCustomPrompt="1"/>
          </p:nvPr>
        </p:nvSpPr>
        <p:spPr>
          <a:xfrm>
            <a:off x="2425566" y="6352573"/>
            <a:ext cx="3444875" cy="255588"/>
          </a:xfrm>
        </p:spPr>
        <p:txBody>
          <a:bodyPr>
            <a:normAutofit/>
          </a:bodyPr>
          <a:lstStyle>
            <a:lvl1pPr marL="0" indent="0" algn="ctr">
              <a:buNone/>
              <a:defRPr sz="1000"/>
            </a:lvl1pPr>
          </a:lstStyle>
          <a:p>
            <a:pPr lvl="0"/>
            <a:r>
              <a:rPr lang="en-US"/>
              <a:t>PRESENTATION TITLE</a:t>
            </a:r>
          </a:p>
        </p:txBody>
      </p:sp>
    </p:spTree>
    <p:extLst>
      <p:ext uri="{BB962C8B-B14F-4D97-AF65-F5344CB8AC3E}">
        <p14:creationId xmlns:p14="http://schemas.microsoft.com/office/powerpoint/2010/main" val="403707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5/18/26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84241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1" r:id="rId6"/>
    <p:sldLayoutId id="2147483697" r:id="rId7"/>
    <p:sldLayoutId id="2147483698" r:id="rId8"/>
    <p:sldLayoutId id="2147483699" r:id="rId9"/>
    <p:sldLayoutId id="2147483700" r:id="rId10"/>
    <p:sldLayoutId id="2147483702" r:id="rId11"/>
    <p:sldLayoutId id="2147483709" r:id="rId12"/>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gepstein@aclum.or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404media.co/" TargetMode="External"/><Relationship Id="rId2" Type="http://schemas.openxmlformats.org/officeDocument/2006/relationships/hyperlink" Target="https://www.flocksafety.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apnews.com/" TargetMode="External"/><Relationship Id="rId4" Type="http://schemas.openxmlformats.org/officeDocument/2006/relationships/hyperlink" Target="https://www.ef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03400" y="871758"/>
            <a:ext cx="5227171" cy="3871143"/>
          </a:xfrm>
        </p:spPr>
        <p:txBody>
          <a:bodyPr>
            <a:normAutofit fontScale="90000"/>
          </a:bodyPr>
          <a:lstStyle/>
          <a:p>
            <a:r>
              <a:rPr lang="en-US" dirty="0">
                <a:ea typeface="+mj-lt"/>
                <a:cs typeface="+mj-lt"/>
              </a:rPr>
              <a:t>Protecting Civil Liberties and Standing By Our Community's Values</a:t>
            </a:r>
            <a:endParaRPr lang="en-US" dirty="0"/>
          </a:p>
        </p:txBody>
      </p:sp>
      <p:sp>
        <p:nvSpPr>
          <p:cNvPr id="3" name="Subtitle 2"/>
          <p:cNvSpPr>
            <a:spLocks noGrp="1"/>
          </p:cNvSpPr>
          <p:nvPr>
            <p:ph type="subTitle" idx="1"/>
          </p:nvPr>
        </p:nvSpPr>
        <p:spPr>
          <a:xfrm>
            <a:off x="721688" y="4785543"/>
            <a:ext cx="4857857" cy="1005657"/>
          </a:xfrm>
        </p:spPr>
        <p:txBody>
          <a:bodyPr>
            <a:normAutofit fontScale="77500" lnSpcReduction="20000"/>
          </a:bodyPr>
          <a:lstStyle/>
          <a:p>
            <a:r>
              <a:rPr lang="en-US" dirty="0"/>
              <a:t>Gideon Epstein</a:t>
            </a:r>
          </a:p>
          <a:p>
            <a:r>
              <a:rPr lang="en-US" dirty="0"/>
              <a:t>Policy Counsel, Technology for Liberty Program</a:t>
            </a:r>
          </a:p>
          <a:p>
            <a:r>
              <a:rPr lang="en-US" dirty="0"/>
              <a:t>ACLU of Massachusetts</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License Plate Recognition Cameras">
            <a:extLst>
              <a:ext uri="{FF2B5EF4-FFF2-40B4-BE49-F238E27FC236}">
                <a16:creationId xmlns:a16="http://schemas.microsoft.com/office/drawing/2014/main" id="{31668CBB-894B-F427-4B6A-00D5BB66CDC3}"/>
              </a:ext>
            </a:extLst>
          </p:cNvPr>
          <p:cNvPicPr>
            <a:picLocks noChangeAspect="1"/>
          </p:cNvPicPr>
          <p:nvPr/>
        </p:nvPicPr>
        <p:blipFill>
          <a:blip r:embed="rId2"/>
          <a:srcRect l="46009" r="-67" b="-55"/>
          <a:stretch>
            <a:fillRect/>
          </a:stretch>
        </p:blipFill>
        <p:spPr>
          <a:xfrm>
            <a:off x="6660636" y="-1587"/>
            <a:ext cx="5534949" cy="685808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28C11-5F56-22AD-F5F6-7E7B9DEE866A}"/>
              </a:ext>
            </a:extLst>
          </p:cNvPr>
          <p:cNvSpPr>
            <a:spLocks noGrp="1"/>
          </p:cNvSpPr>
          <p:nvPr>
            <p:ph type="title"/>
          </p:nvPr>
        </p:nvSpPr>
        <p:spPr/>
        <p:txBody>
          <a:bodyPr>
            <a:normAutofit fontScale="90000"/>
          </a:bodyPr>
          <a:lstStyle/>
          <a:p>
            <a:r>
              <a:rPr lang="en-US" dirty="0">
                <a:ea typeface="+mj-lt"/>
                <a:cs typeface="+mj-lt"/>
              </a:rPr>
              <a:t>We can protect public safety while acting in accordance with our community’s values. </a:t>
            </a:r>
            <a:br>
              <a:rPr lang="en-US" dirty="0">
                <a:ea typeface="+mj-lt"/>
                <a:cs typeface="+mj-lt"/>
              </a:rPr>
            </a:br>
            <a:r>
              <a:rPr lang="en-US" b="1" dirty="0">
                <a:ea typeface="+mj-lt"/>
                <a:cs typeface="+mj-lt"/>
              </a:rPr>
              <a:t>This means rejecting Flock.</a:t>
            </a:r>
            <a:endParaRPr lang="en-US" b="1" dirty="0"/>
          </a:p>
        </p:txBody>
      </p:sp>
      <p:pic>
        <p:nvPicPr>
          <p:cNvPr id="4" name="Content Placeholder 3" descr="A blue and red text on a black background&#10;&#10;AI-generated content may be incorrect.">
            <a:extLst>
              <a:ext uri="{FF2B5EF4-FFF2-40B4-BE49-F238E27FC236}">
                <a16:creationId xmlns:a16="http://schemas.microsoft.com/office/drawing/2014/main" id="{DF01F53D-231C-28A3-9BBB-922CD98E69B3}"/>
              </a:ext>
            </a:extLst>
          </p:cNvPr>
          <p:cNvPicPr>
            <a:picLocks noGrp="1" noChangeAspect="1"/>
          </p:cNvPicPr>
          <p:nvPr>
            <p:ph idx="1"/>
          </p:nvPr>
        </p:nvPicPr>
        <p:blipFill>
          <a:blip r:embed="rId2"/>
          <a:stretch>
            <a:fillRect/>
          </a:stretch>
        </p:blipFill>
        <p:spPr>
          <a:xfrm>
            <a:off x="9524049" y="4453073"/>
            <a:ext cx="2401248" cy="2408113"/>
          </a:xfrm>
          <a:prstGeom prst="rect">
            <a:avLst/>
          </a:prstGeom>
        </p:spPr>
      </p:pic>
      <p:sp>
        <p:nvSpPr>
          <p:cNvPr id="5" name="Content Placeholder 2">
            <a:extLst>
              <a:ext uri="{FF2B5EF4-FFF2-40B4-BE49-F238E27FC236}">
                <a16:creationId xmlns:a16="http://schemas.microsoft.com/office/drawing/2014/main" id="{CF9D2780-3D89-B7EB-ADA8-157C1783B4BA}"/>
              </a:ext>
            </a:extLst>
          </p:cNvPr>
          <p:cNvSpPr txBox="1">
            <a:spLocks/>
          </p:cNvSpPr>
          <p:nvPr/>
        </p:nvSpPr>
        <p:spPr>
          <a:xfrm>
            <a:off x="700635" y="2721001"/>
            <a:ext cx="10691265" cy="3739896"/>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mn-lt"/>
                <a:cs typeface="+mn-lt"/>
              </a:rPr>
              <a:t>Flock's business model encourages police departments to opt into nationwide data sharing.</a:t>
            </a:r>
          </a:p>
          <a:p>
            <a:r>
              <a:rPr lang="en-US" dirty="0">
                <a:ea typeface="+mn-lt"/>
                <a:cs typeface="+mn-lt"/>
              </a:rPr>
              <a:t>Flock's standard contract includes language that may give it the right to share police department data, even when a department chooses to restrict data sharing.</a:t>
            </a:r>
            <a:endParaRPr lang="en-US" dirty="0"/>
          </a:p>
          <a:p>
            <a:r>
              <a:rPr lang="en-US" dirty="0">
                <a:ea typeface="+mn-lt"/>
                <a:cs typeface="+mn-lt"/>
              </a:rPr>
              <a:t>Unrestricted data sharing is a problem because Massachusetts drivers' location information can and has been shared with immigration enforcement authorities and police departments that are enforcing restrictive abortion and gender-affirming care laws.</a:t>
            </a:r>
          </a:p>
          <a:p>
            <a:r>
              <a:rPr lang="en-US" dirty="0"/>
              <a:t>No process or mechanism to limit data sharing will be completely adequate.</a:t>
            </a:r>
          </a:p>
        </p:txBody>
      </p:sp>
    </p:spTree>
    <p:extLst>
      <p:ext uri="{BB962C8B-B14F-4D97-AF65-F5344CB8AC3E}">
        <p14:creationId xmlns:p14="http://schemas.microsoft.com/office/powerpoint/2010/main" val="40554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A4684-52F9-FE73-96E8-385703457A2C}"/>
              </a:ext>
            </a:extLst>
          </p:cNvPr>
          <p:cNvSpPr>
            <a:spLocks noGrp="1"/>
          </p:cNvSpPr>
          <p:nvPr>
            <p:ph type="title"/>
          </p:nvPr>
        </p:nvSpPr>
        <p:spPr/>
        <p:txBody>
          <a:bodyPr>
            <a:normAutofit fontScale="90000"/>
          </a:bodyPr>
          <a:lstStyle/>
          <a:p>
            <a:r>
              <a:rPr lang="en-US" dirty="0">
                <a:ea typeface="+mj-lt"/>
                <a:cs typeface="+mj-lt"/>
              </a:rPr>
              <a:t>Flock’s business model: National database and Nationwide Data Sharing</a:t>
            </a:r>
            <a:endParaRPr lang="en-US" dirty="0"/>
          </a:p>
        </p:txBody>
      </p:sp>
      <p:sp>
        <p:nvSpPr>
          <p:cNvPr id="3" name="Content Placeholder 2">
            <a:extLst>
              <a:ext uri="{FF2B5EF4-FFF2-40B4-BE49-F238E27FC236}">
                <a16:creationId xmlns:a16="http://schemas.microsoft.com/office/drawing/2014/main" id="{D7796778-B182-B1F3-BCC3-1FC8F714D3C3}"/>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rPr>
              <a:t>Flock advertises "Multi-State Crime Solving" which gives police departments the power to "Track suspects across counties and state lines with seamless data sharing and national plate visibility."</a:t>
            </a:r>
          </a:p>
          <a:p>
            <a:r>
              <a:rPr lang="en-US" dirty="0">
                <a:ea typeface="+mn-lt"/>
                <a:cs typeface="+mn-lt"/>
              </a:rPr>
              <a:t>National data sharing may lead to inadvertent assistance with civil immigration enforcement, putting immigrants at risk of detention and/or deportation.</a:t>
            </a:r>
          </a:p>
          <a:p>
            <a:pPr lvl="1">
              <a:buFont typeface="Courier New" panose="020B0604020202020204" pitchFamily="34" charset="0"/>
              <a:buChar char="o"/>
            </a:pPr>
            <a:r>
              <a:rPr lang="en-US" dirty="0">
                <a:ea typeface="+mn-lt"/>
                <a:cs typeface="+mn-lt"/>
              </a:rPr>
              <a:t>Policies like welcoming community ordinances often prohibit local officials from assisting federal immigration enforcement efforts.</a:t>
            </a:r>
          </a:p>
          <a:p>
            <a:r>
              <a:rPr lang="en-US" dirty="0">
                <a:ea typeface="+mn-lt"/>
                <a:cs typeface="+mn-lt"/>
              </a:rPr>
              <a:t>It also may lead to violations of the Massachusetts Shield Law, putting healthcare providers and care seekers at risk.</a:t>
            </a:r>
          </a:p>
          <a:p>
            <a:pPr lvl="1">
              <a:buFont typeface="Courier New" panose="020B0604020202020204" pitchFamily="34" charset="0"/>
              <a:buChar char="o"/>
            </a:pPr>
            <a:r>
              <a:rPr lang="en-US" dirty="0"/>
              <a:t>The Shield Law </a:t>
            </a:r>
            <a:r>
              <a:rPr lang="en-US" dirty="0">
                <a:ea typeface="+mn-lt"/>
                <a:cs typeface="+mn-lt"/>
              </a:rPr>
              <a:t>prohibits Massachusetts law enforcement from providing information or assistance to any other state’s law enforcement agency in relation to investigations into reproductive healthcare </a:t>
            </a:r>
          </a:p>
          <a:p>
            <a:pPr marL="457200" lvl="1" indent="0">
              <a:spcBef>
                <a:spcPts val="0"/>
              </a:spcBef>
              <a:buNone/>
            </a:pPr>
            <a:r>
              <a:rPr lang="en-US" dirty="0">
                <a:ea typeface="+mn-lt"/>
                <a:cs typeface="+mn-lt"/>
              </a:rPr>
              <a:t>    or gender-affirming healthcare that is lawful in the Commonwealth.</a:t>
            </a:r>
            <a:endParaRPr lang="en-US" dirty="0"/>
          </a:p>
        </p:txBody>
      </p:sp>
      <p:pic>
        <p:nvPicPr>
          <p:cNvPr id="5" name="Content Placeholder 3" descr="A blue and red text on a black background&#10;&#10;AI-generated content may be incorrect.">
            <a:extLst>
              <a:ext uri="{FF2B5EF4-FFF2-40B4-BE49-F238E27FC236}">
                <a16:creationId xmlns:a16="http://schemas.microsoft.com/office/drawing/2014/main" id="{928B8542-8F31-8C61-D684-85734CABAD2C}"/>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20868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0EDBF-DBE9-4788-F70E-3E573805C26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A84F45-1E6B-C043-4A85-1F695A76580D}"/>
              </a:ext>
            </a:extLst>
          </p:cNvPr>
          <p:cNvSpPr>
            <a:spLocks noGrp="1"/>
          </p:cNvSpPr>
          <p:nvPr>
            <p:ph sz="half" idx="14"/>
          </p:nvPr>
        </p:nvSpPr>
        <p:spPr/>
        <p:txBody>
          <a:bodyPr vert="horz" lIns="91440" tIns="45720" rIns="91440" bIns="45720" rtlCol="0" anchor="t">
            <a:normAutofit/>
          </a:bodyPr>
          <a:lstStyle/>
          <a:p>
            <a:pPr marL="0" indent="0">
              <a:buNone/>
            </a:pPr>
            <a:r>
              <a:rPr lang="en-US"/>
              <a:t>Nationwide or regional databases make accountability impossible, and endanger us all</a:t>
            </a:r>
          </a:p>
        </p:txBody>
      </p:sp>
      <p:sp>
        <p:nvSpPr>
          <p:cNvPr id="5" name="Content Placeholder 4">
            <a:extLst>
              <a:ext uri="{FF2B5EF4-FFF2-40B4-BE49-F238E27FC236}">
                <a16:creationId xmlns:a16="http://schemas.microsoft.com/office/drawing/2014/main" id="{CA132BB4-00CC-B4F1-9DCE-D0F0A197D301}"/>
              </a:ext>
            </a:extLst>
          </p:cNvPr>
          <p:cNvSpPr>
            <a:spLocks noGrp="1"/>
          </p:cNvSpPr>
          <p:nvPr>
            <p:ph sz="half" idx="20"/>
          </p:nvPr>
        </p:nvSpPr>
        <p:spPr/>
        <p:txBody>
          <a:bodyPr vert="horz" lIns="91440" tIns="45720" rIns="91440" bIns="45720" rtlCol="0" anchor="t">
            <a:noAutofit/>
          </a:bodyPr>
          <a:lstStyle/>
          <a:p>
            <a:r>
              <a:rPr lang="en-US">
                <a:latin typeface="Gamuth Text"/>
              </a:rPr>
              <a:t>Over 80 PDs in MA use Flock—there are other providers as well</a:t>
            </a:r>
            <a:endParaRPr lang="en-US"/>
          </a:p>
        </p:txBody>
      </p:sp>
      <p:sp>
        <p:nvSpPr>
          <p:cNvPr id="6" name="Content Placeholder 5">
            <a:extLst>
              <a:ext uri="{FF2B5EF4-FFF2-40B4-BE49-F238E27FC236}">
                <a16:creationId xmlns:a16="http://schemas.microsoft.com/office/drawing/2014/main" id="{2726A9B5-98CB-CDAA-72B3-5DA3BFED94F0}"/>
              </a:ext>
            </a:extLst>
          </p:cNvPr>
          <p:cNvSpPr>
            <a:spLocks noGrp="1"/>
          </p:cNvSpPr>
          <p:nvPr>
            <p:ph sz="half" idx="21"/>
          </p:nvPr>
        </p:nvSpPr>
        <p:spPr/>
        <p:txBody>
          <a:bodyPr vert="horz" lIns="91440" tIns="45720" rIns="91440" bIns="45720" rtlCol="0" anchor="t">
            <a:normAutofit/>
          </a:bodyPr>
          <a:lstStyle/>
          <a:p>
            <a:pPr marL="0" indent="0">
              <a:buNone/>
            </a:pPr>
            <a:r>
              <a:rPr lang="en-US"/>
              <a:t>Other states in New England have regulated LPRs, but not Massachusetts</a:t>
            </a:r>
          </a:p>
        </p:txBody>
      </p:sp>
      <p:sp>
        <p:nvSpPr>
          <p:cNvPr id="7" name="Content Placeholder 6">
            <a:extLst>
              <a:ext uri="{FF2B5EF4-FFF2-40B4-BE49-F238E27FC236}">
                <a16:creationId xmlns:a16="http://schemas.microsoft.com/office/drawing/2014/main" id="{8C9ECD1E-4BF8-69D8-E7A6-93100A6DFEC3}"/>
              </a:ext>
            </a:extLst>
          </p:cNvPr>
          <p:cNvSpPr>
            <a:spLocks noGrp="1"/>
          </p:cNvSpPr>
          <p:nvPr>
            <p:ph sz="half" idx="22"/>
          </p:nvPr>
        </p:nvSpPr>
        <p:spPr/>
        <p:txBody>
          <a:bodyPr vert="horz" lIns="91440" tIns="45720" rIns="91440" bIns="45720" rtlCol="0" anchor="t">
            <a:noAutofit/>
          </a:bodyPr>
          <a:lstStyle/>
          <a:p>
            <a:r>
              <a:rPr lang="en-US">
                <a:latin typeface="Gamuth Text"/>
              </a:rPr>
              <a:t>MA has no regulations on LPRs</a:t>
            </a:r>
            <a:endParaRPr lang="en-US"/>
          </a:p>
        </p:txBody>
      </p:sp>
      <p:sp>
        <p:nvSpPr>
          <p:cNvPr id="8" name="Content Placeholder 7">
            <a:extLst>
              <a:ext uri="{FF2B5EF4-FFF2-40B4-BE49-F238E27FC236}">
                <a16:creationId xmlns:a16="http://schemas.microsoft.com/office/drawing/2014/main" id="{32891A2D-BD49-9794-79B9-0FC52098F2BB}"/>
              </a:ext>
            </a:extLst>
          </p:cNvPr>
          <p:cNvSpPr>
            <a:spLocks noGrp="1"/>
          </p:cNvSpPr>
          <p:nvPr>
            <p:ph sz="half" idx="23"/>
          </p:nvPr>
        </p:nvSpPr>
        <p:spPr/>
        <p:txBody>
          <a:bodyPr vert="horz" lIns="91440" tIns="45720" rIns="91440" bIns="45720" rtlCol="0" anchor="t">
            <a:normAutofit/>
          </a:bodyPr>
          <a:lstStyle/>
          <a:p>
            <a:pPr marL="0" indent="0">
              <a:buNone/>
            </a:pPr>
            <a:r>
              <a:rPr lang="en-US"/>
              <a:t>Legislation filed by Rep. Owens (H.3755) would prohibit database pooling, require warrants for sharing</a:t>
            </a:r>
          </a:p>
        </p:txBody>
      </p:sp>
      <p:sp>
        <p:nvSpPr>
          <p:cNvPr id="9" name="Content Placeholder 8">
            <a:extLst>
              <a:ext uri="{FF2B5EF4-FFF2-40B4-BE49-F238E27FC236}">
                <a16:creationId xmlns:a16="http://schemas.microsoft.com/office/drawing/2014/main" id="{AF2A3A93-B8BC-40C5-27E8-28D17296160D}"/>
              </a:ext>
            </a:extLst>
          </p:cNvPr>
          <p:cNvSpPr>
            <a:spLocks noGrp="1"/>
          </p:cNvSpPr>
          <p:nvPr>
            <p:ph sz="half" idx="24"/>
          </p:nvPr>
        </p:nvSpPr>
        <p:spPr/>
        <p:txBody>
          <a:bodyPr vert="horz" lIns="91440" tIns="45720" rIns="91440" bIns="45720" rtlCol="0" anchor="t">
            <a:noAutofit/>
          </a:bodyPr>
          <a:lstStyle/>
          <a:p>
            <a:r>
              <a:rPr lang="en-US">
                <a:latin typeface="Gamuth Text"/>
              </a:rPr>
              <a:t>Legislation is currently before House Ways and Means</a:t>
            </a:r>
            <a:endParaRPr lang="en-US"/>
          </a:p>
        </p:txBody>
      </p:sp>
      <p:pic>
        <p:nvPicPr>
          <p:cNvPr id="11" name="Content Placeholder 3" descr="A blue and red text on a black background&#10;&#10;AI-generated content may be incorrect.">
            <a:extLst>
              <a:ext uri="{FF2B5EF4-FFF2-40B4-BE49-F238E27FC236}">
                <a16:creationId xmlns:a16="http://schemas.microsoft.com/office/drawing/2014/main" id="{069D1080-F2F5-FE84-BB76-2A49AB1ACBA1}"/>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3206950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284C3B1B-5435-3721-71E4-6DD86B0D7CF5}"/>
              </a:ext>
            </a:extLst>
          </p:cNvPr>
          <p:cNvPicPr>
            <a:picLocks noChangeAspect="1"/>
          </p:cNvPicPr>
          <p:nvPr/>
        </p:nvPicPr>
        <p:blipFill>
          <a:blip r:embed="rId2"/>
          <a:stretch>
            <a:fillRect/>
          </a:stretch>
        </p:blipFill>
        <p:spPr>
          <a:xfrm>
            <a:off x="3835904" y="68263"/>
            <a:ext cx="4520192" cy="6721475"/>
          </a:xfrm>
          <a:prstGeom prst="rect">
            <a:avLst/>
          </a:prstGeom>
          <a:noFill/>
        </p:spPr>
      </p:pic>
      <p:pic>
        <p:nvPicPr>
          <p:cNvPr id="3" name="Content Placeholder 3" descr="A blue and red text on a black background&#10;&#10;AI-generated content may be incorrect.">
            <a:extLst>
              <a:ext uri="{FF2B5EF4-FFF2-40B4-BE49-F238E27FC236}">
                <a16:creationId xmlns:a16="http://schemas.microsoft.com/office/drawing/2014/main" id="{36E687F3-5ACF-4659-A4FE-3C580984892C}"/>
              </a:ext>
            </a:extLst>
          </p:cNvPr>
          <p:cNvPicPr>
            <a:picLocks noChangeAspect="1"/>
          </p:cNvPicPr>
          <p:nvPr/>
        </p:nvPicPr>
        <p:blipFill>
          <a:blip r:embed="rId3"/>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49933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09A95-723C-095D-3C0B-21C849F967DD}"/>
              </a:ext>
            </a:extLst>
          </p:cNvPr>
          <p:cNvSpPr>
            <a:spLocks noGrp="1"/>
          </p:cNvSpPr>
          <p:nvPr>
            <p:ph type="title"/>
          </p:nvPr>
        </p:nvSpPr>
        <p:spPr/>
        <p:txBody>
          <a:bodyPr/>
          <a:lstStyle/>
          <a:p>
            <a:r>
              <a:rPr lang="en-US" dirty="0"/>
              <a:t>Example: Flock Network Audit</a:t>
            </a:r>
          </a:p>
        </p:txBody>
      </p:sp>
      <p:pic>
        <p:nvPicPr>
          <p:cNvPr id="4" name="Content Placeholder 3" descr="A screenshot of a computer&#10;&#10;AI-generated content may be incorrect.">
            <a:extLst>
              <a:ext uri="{FF2B5EF4-FFF2-40B4-BE49-F238E27FC236}">
                <a16:creationId xmlns:a16="http://schemas.microsoft.com/office/drawing/2014/main" id="{93AD641F-F1C0-BCE6-E218-FBAF6589A0A8}"/>
              </a:ext>
            </a:extLst>
          </p:cNvPr>
          <p:cNvPicPr>
            <a:picLocks noGrp="1" noChangeAspect="1"/>
          </p:cNvPicPr>
          <p:nvPr>
            <p:ph idx="1"/>
          </p:nvPr>
        </p:nvPicPr>
        <p:blipFill>
          <a:blip r:embed="rId2"/>
          <a:stretch>
            <a:fillRect/>
          </a:stretch>
        </p:blipFill>
        <p:spPr>
          <a:xfrm>
            <a:off x="703372" y="1824255"/>
            <a:ext cx="10690893" cy="4238904"/>
          </a:xfrm>
          <a:prstGeom prst="rect">
            <a:avLst/>
          </a:prstGeom>
        </p:spPr>
      </p:pic>
    </p:spTree>
    <p:extLst>
      <p:ext uri="{BB962C8B-B14F-4D97-AF65-F5344CB8AC3E}">
        <p14:creationId xmlns:p14="http://schemas.microsoft.com/office/powerpoint/2010/main" val="87340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45B7-8FC7-7403-6991-2853DF13B214}"/>
              </a:ext>
            </a:extLst>
          </p:cNvPr>
          <p:cNvSpPr>
            <a:spLocks noGrp="1"/>
          </p:cNvSpPr>
          <p:nvPr>
            <p:ph type="title"/>
          </p:nvPr>
        </p:nvSpPr>
        <p:spPr/>
        <p:txBody>
          <a:bodyPr>
            <a:normAutofit fontScale="90000"/>
          </a:bodyPr>
          <a:lstStyle/>
          <a:p>
            <a:r>
              <a:rPr lang="en-US" dirty="0"/>
              <a:t>Flock is Sharing License Plate Reader Data </a:t>
            </a:r>
            <a:br>
              <a:rPr lang="en-US" dirty="0"/>
            </a:br>
            <a:r>
              <a:rPr lang="en-US" dirty="0"/>
              <a:t>on A Massive Scale</a:t>
            </a:r>
          </a:p>
        </p:txBody>
      </p:sp>
      <p:sp>
        <p:nvSpPr>
          <p:cNvPr id="3" name="Content Placeholder 2">
            <a:extLst>
              <a:ext uri="{FF2B5EF4-FFF2-40B4-BE49-F238E27FC236}">
                <a16:creationId xmlns:a16="http://schemas.microsoft.com/office/drawing/2014/main" id="{F911D984-791D-1501-0643-5F76EE82631E}"/>
              </a:ext>
            </a:extLst>
          </p:cNvPr>
          <p:cNvSpPr>
            <a:spLocks noGrp="1"/>
          </p:cNvSpPr>
          <p:nvPr>
            <p:ph idx="1"/>
          </p:nvPr>
        </p:nvSpPr>
        <p:spPr/>
        <p:txBody>
          <a:bodyPr vert="horz" lIns="91440" tIns="45720" rIns="91440" bIns="45720" rtlCol="0" anchor="t">
            <a:normAutofit/>
          </a:bodyPr>
          <a:lstStyle/>
          <a:p>
            <a:r>
              <a:rPr lang="en-US" dirty="0">
                <a:ea typeface="+mn-lt"/>
                <a:cs typeface="+mn-lt"/>
              </a:rPr>
              <a:t>Network of approximately 90,000 license plate reader cameras across the country</a:t>
            </a:r>
          </a:p>
          <a:p>
            <a:r>
              <a:rPr lang="en-US" dirty="0"/>
              <a:t>In one Massachusetts police departments' network audit received in response to a recent public records request, there were over 2.6 million searches of Flock's nationwide database in just the first half of 2025.</a:t>
            </a:r>
          </a:p>
          <a:p>
            <a:pPr lvl="1">
              <a:buFont typeface="Courier New" panose="020B0604020202020204" pitchFamily="34" charset="0"/>
              <a:buChar char="o"/>
            </a:pPr>
            <a:r>
              <a:rPr lang="en-US" dirty="0"/>
              <a:t>Of these 2.6 million searches, nearly 1,500 included an explicit search reason including "immigration" or "ICE"</a:t>
            </a:r>
          </a:p>
          <a:p>
            <a:pPr lvl="1">
              <a:buFont typeface="Courier New" panose="020B0604020202020204" pitchFamily="34" charset="0"/>
              <a:buChar char="o"/>
            </a:pPr>
            <a:r>
              <a:rPr lang="en-US" dirty="0"/>
              <a:t>Also included in these searches, which query data from Massachusetts police departments and the drivers in each jurisdiction, was a search from a police officer in Texas looking for a woman who had a self-managed abortion.</a:t>
            </a:r>
          </a:p>
          <a:p>
            <a:pPr lvl="1">
              <a:buFont typeface="Courier New" panose="020B0604020202020204" pitchFamily="34" charset="0"/>
              <a:buChar char="o"/>
            </a:pPr>
            <a:endParaRPr lang="en-US" dirty="0"/>
          </a:p>
          <a:p>
            <a:pPr lvl="1">
              <a:buFont typeface="Courier New" panose="020B0604020202020204" pitchFamily="34" charset="0"/>
              <a:buChar char="o"/>
            </a:pPr>
            <a:endParaRPr lang="en-US" dirty="0"/>
          </a:p>
          <a:p>
            <a:endParaRPr lang="en-US" dirty="0"/>
          </a:p>
        </p:txBody>
      </p:sp>
      <p:pic>
        <p:nvPicPr>
          <p:cNvPr id="5" name="Content Placeholder 3" descr="A blue and red text on a black background&#10;&#10;AI-generated content may be incorrect.">
            <a:extLst>
              <a:ext uri="{FF2B5EF4-FFF2-40B4-BE49-F238E27FC236}">
                <a16:creationId xmlns:a16="http://schemas.microsoft.com/office/drawing/2014/main" id="{31F9552B-C69C-FAE3-7EFE-7A8AAAE6EC5A}"/>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437615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olar panel on a pole&#10;&#10;AI-generated content may be incorrect.">
            <a:extLst>
              <a:ext uri="{FF2B5EF4-FFF2-40B4-BE49-F238E27FC236}">
                <a16:creationId xmlns:a16="http://schemas.microsoft.com/office/drawing/2014/main" id="{41B907EC-5F5D-750B-5976-1166697BF50B}"/>
              </a:ext>
            </a:extLst>
          </p:cNvPr>
          <p:cNvPicPr>
            <a:picLocks noChangeAspect="1"/>
          </p:cNvPicPr>
          <p:nvPr/>
        </p:nvPicPr>
        <p:blipFill>
          <a:blip r:embed="rId2"/>
          <a:srcRect b="18182"/>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42941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286D-EC18-0E88-1C96-E8D64FE79C99}"/>
              </a:ext>
            </a:extLst>
          </p:cNvPr>
          <p:cNvSpPr>
            <a:spLocks noGrp="1"/>
          </p:cNvSpPr>
          <p:nvPr>
            <p:ph type="title"/>
          </p:nvPr>
        </p:nvSpPr>
        <p:spPr/>
        <p:txBody>
          <a:bodyPr>
            <a:normAutofit fontScale="90000"/>
          </a:bodyPr>
          <a:lstStyle/>
          <a:p>
            <a:r>
              <a:rPr lang="en-US" dirty="0">
                <a:ea typeface="+mj-lt"/>
                <a:cs typeface="+mj-lt"/>
              </a:rPr>
              <a:t>Johnson County,  Texas abortion search of Flock’s Database</a:t>
            </a:r>
          </a:p>
        </p:txBody>
      </p:sp>
      <p:pic>
        <p:nvPicPr>
          <p:cNvPr id="5" name="Content Placeholder 3" descr="A blue and red text on a black background&#10;&#10;AI-generated content may be incorrect.">
            <a:extLst>
              <a:ext uri="{FF2B5EF4-FFF2-40B4-BE49-F238E27FC236}">
                <a16:creationId xmlns:a16="http://schemas.microsoft.com/office/drawing/2014/main" id="{261B8E16-118B-9396-44F8-71DC600F035C}"/>
              </a:ext>
            </a:extLst>
          </p:cNvPr>
          <p:cNvPicPr>
            <a:picLocks noChangeAspect="1"/>
          </p:cNvPicPr>
          <p:nvPr/>
        </p:nvPicPr>
        <p:blipFill>
          <a:blip r:embed="rId2"/>
          <a:stretch>
            <a:fillRect/>
          </a:stretch>
        </p:blipFill>
        <p:spPr>
          <a:xfrm>
            <a:off x="9524049" y="4453073"/>
            <a:ext cx="2401248" cy="2408113"/>
          </a:xfrm>
          <a:prstGeom prst="rect">
            <a:avLst/>
          </a:prstGeom>
        </p:spPr>
      </p:pic>
      <p:sp>
        <p:nvSpPr>
          <p:cNvPr id="8" name="Content Placeholder 7">
            <a:extLst>
              <a:ext uri="{FF2B5EF4-FFF2-40B4-BE49-F238E27FC236}">
                <a16:creationId xmlns:a16="http://schemas.microsoft.com/office/drawing/2014/main" id="{7DE1C25D-0362-00B5-75E3-42D0D63CE3D4}"/>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Earlier this year, police in Johnson County, Texas performed a nationwide search in Flock’s database to locate a woman who they believed had a self-administered abortion.</a:t>
            </a:r>
          </a:p>
          <a:p>
            <a:r>
              <a:rPr lang="en-US" dirty="0">
                <a:ea typeface="+mn-lt"/>
                <a:cs typeface="+mn-lt"/>
              </a:rPr>
              <a:t>We know about this investigation because the Texas officer entered “had an abortion, search for female” in the “Reason” field in Flock’s database. </a:t>
            </a:r>
          </a:p>
          <a:p>
            <a:r>
              <a:rPr lang="en-US" dirty="0">
                <a:ea typeface="+mn-lt"/>
                <a:cs typeface="+mn-lt"/>
              </a:rPr>
              <a:t>Initially, Flock tried to dismiss criticism stemming from the negative press, suggesting that the woman’s “family feared she was hurt” and that police merely sought to make sure that she was alright. </a:t>
            </a:r>
            <a:endParaRPr lang="en-US">
              <a:ea typeface="+mn-lt"/>
              <a:cs typeface="+mn-lt"/>
            </a:endParaRPr>
          </a:p>
          <a:p>
            <a:r>
              <a:rPr lang="en-US" dirty="0">
                <a:ea typeface="+mn-lt"/>
                <a:cs typeface="+mn-lt"/>
              </a:rPr>
              <a:t>But subsequent reporting from 404 Media based on public records obtained by the Electronic Frontier Foundation show the police who made this search were pursuing the </a:t>
            </a:r>
            <a:endParaRPr lang="en-US">
              <a:ea typeface="+mn-lt"/>
              <a:cs typeface="+mn-lt"/>
            </a:endParaRPr>
          </a:p>
          <a:p>
            <a:pPr marL="0" indent="0">
              <a:spcBef>
                <a:spcPts val="0"/>
              </a:spcBef>
              <a:buNone/>
            </a:pPr>
            <a:r>
              <a:rPr lang="en-US">
                <a:ea typeface="+mn-lt"/>
                <a:cs typeface="+mn-lt"/>
              </a:rPr>
              <a:t>   woman</a:t>
            </a:r>
            <a:r>
              <a:rPr lang="en-US" dirty="0">
                <a:ea typeface="+mn-lt"/>
                <a:cs typeface="+mn-lt"/>
              </a:rPr>
              <a:t> as part of a “death investigation” into the abortion. </a:t>
            </a:r>
            <a:endParaRPr lang="en-US"/>
          </a:p>
          <a:p>
            <a:pPr marL="0" indent="0">
              <a:buNone/>
            </a:pPr>
            <a:endParaRPr lang="en-US" dirty="0"/>
          </a:p>
          <a:p>
            <a:endParaRPr lang="en-US" dirty="0"/>
          </a:p>
        </p:txBody>
      </p:sp>
    </p:spTree>
    <p:extLst>
      <p:ext uri="{BB962C8B-B14F-4D97-AF65-F5344CB8AC3E}">
        <p14:creationId xmlns:p14="http://schemas.microsoft.com/office/powerpoint/2010/main" val="3973107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C6CE5-0F90-6EA8-241D-EE02BB8F0EC4}"/>
              </a:ext>
            </a:extLst>
          </p:cNvPr>
          <p:cNvSpPr>
            <a:spLocks noGrp="1"/>
          </p:cNvSpPr>
          <p:nvPr>
            <p:ph type="title"/>
          </p:nvPr>
        </p:nvSpPr>
        <p:spPr/>
        <p:txBody>
          <a:bodyPr/>
          <a:lstStyle/>
          <a:p>
            <a:r>
              <a:rPr lang="en-US" sz="3600" dirty="0">
                <a:ea typeface="+mj-lt"/>
                <a:cs typeface="+mj-lt"/>
              </a:rPr>
              <a:t>Johnson County,  Texas abortion search of Flock’s Database</a:t>
            </a:r>
            <a:endParaRPr lang="en-US" dirty="0"/>
          </a:p>
        </p:txBody>
      </p:sp>
      <p:pic>
        <p:nvPicPr>
          <p:cNvPr id="6" name="Content Placeholder 5" descr="A screenshot of a computer&#10;&#10;AI-generated content may be incorrect.">
            <a:extLst>
              <a:ext uri="{FF2B5EF4-FFF2-40B4-BE49-F238E27FC236}">
                <a16:creationId xmlns:a16="http://schemas.microsoft.com/office/drawing/2014/main" id="{EC153977-AE80-55E4-CA42-3A206D4FF44F}"/>
              </a:ext>
            </a:extLst>
          </p:cNvPr>
          <p:cNvPicPr>
            <a:picLocks noGrp="1" noChangeAspect="1"/>
          </p:cNvPicPr>
          <p:nvPr>
            <p:ph idx="1"/>
          </p:nvPr>
        </p:nvPicPr>
        <p:blipFill>
          <a:blip r:embed="rId2"/>
          <a:stretch>
            <a:fillRect/>
          </a:stretch>
        </p:blipFill>
        <p:spPr>
          <a:xfrm>
            <a:off x="703901" y="2228043"/>
            <a:ext cx="10688013" cy="3863207"/>
          </a:xfrm>
          <a:prstGeom prst="rect">
            <a:avLst/>
          </a:prstGeom>
        </p:spPr>
      </p:pic>
      <p:sp>
        <p:nvSpPr>
          <p:cNvPr id="7" name="Rectangle 6">
            <a:extLst>
              <a:ext uri="{FF2B5EF4-FFF2-40B4-BE49-F238E27FC236}">
                <a16:creationId xmlns:a16="http://schemas.microsoft.com/office/drawing/2014/main" id="{0BE23AC5-EA0D-76B9-79DF-D3CE98310BA7}"/>
              </a:ext>
            </a:extLst>
          </p:cNvPr>
          <p:cNvSpPr/>
          <p:nvPr/>
        </p:nvSpPr>
        <p:spPr>
          <a:xfrm>
            <a:off x="4390610" y="4531885"/>
            <a:ext cx="638590" cy="1556295"/>
          </a:xfrm>
          <a:prstGeom prst="rect">
            <a:avLst/>
          </a:prstGeom>
          <a:solidFill>
            <a:schemeClr val="tx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560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3F903-730C-E101-6F9C-72A0F00F931F}"/>
              </a:ext>
            </a:extLst>
          </p:cNvPr>
          <p:cNvSpPr>
            <a:spLocks noGrp="1"/>
          </p:cNvSpPr>
          <p:nvPr>
            <p:ph type="title"/>
          </p:nvPr>
        </p:nvSpPr>
        <p:spPr/>
        <p:txBody>
          <a:bodyPr>
            <a:normAutofit fontScale="90000"/>
          </a:bodyPr>
          <a:lstStyle/>
          <a:p>
            <a:r>
              <a:rPr lang="en-US" dirty="0">
                <a:ea typeface="+mj-lt"/>
                <a:cs typeface="+mj-lt"/>
              </a:rPr>
              <a:t>Immigration-Related searches: </a:t>
            </a:r>
            <a:br>
              <a:rPr lang="en-US" dirty="0">
                <a:ea typeface="+mj-lt"/>
                <a:cs typeface="+mj-lt"/>
              </a:rPr>
            </a:br>
            <a:r>
              <a:rPr lang="en-US" dirty="0">
                <a:ea typeface="+mj-lt"/>
                <a:cs typeface="+mj-lt"/>
              </a:rPr>
              <a:t>Welcoming Community Ordinance issues</a:t>
            </a:r>
            <a:endParaRPr lang="en-US" dirty="0"/>
          </a:p>
        </p:txBody>
      </p:sp>
      <p:sp>
        <p:nvSpPr>
          <p:cNvPr id="3" name="Content Placeholder 2">
            <a:extLst>
              <a:ext uri="{FF2B5EF4-FFF2-40B4-BE49-F238E27FC236}">
                <a16:creationId xmlns:a16="http://schemas.microsoft.com/office/drawing/2014/main" id="{4F760EF5-26CE-5EDB-1BBD-6D0D0044665E}"/>
              </a:ext>
            </a:extLst>
          </p:cNvPr>
          <p:cNvSpPr>
            <a:spLocks noGrp="1"/>
          </p:cNvSpPr>
          <p:nvPr>
            <p:ph idx="1"/>
          </p:nvPr>
        </p:nvSpPr>
        <p:spPr/>
        <p:txBody>
          <a:bodyPr vert="horz" lIns="91440" tIns="45720" rIns="91440" bIns="45720" rtlCol="0" anchor="t">
            <a:normAutofit/>
          </a:bodyPr>
          <a:lstStyle/>
          <a:p>
            <a:r>
              <a:rPr lang="en-US" dirty="0">
                <a:ea typeface="+mn-lt"/>
                <a:cs typeface="+mn-lt"/>
              </a:rPr>
              <a:t>Local policies such as welcoming community ordinances often prohibit local officials from assisting federal immigration enforcement efforts. </a:t>
            </a:r>
          </a:p>
          <a:p>
            <a:r>
              <a:rPr lang="en-US" dirty="0"/>
              <a:t>That's exactly what Flock's national database is used for all the time.</a:t>
            </a:r>
          </a:p>
          <a:p>
            <a:pPr lvl="1">
              <a:buFont typeface="Courier New,monospace" panose="020B0604020202020204" pitchFamily="34" charset="0"/>
              <a:buChar char="o"/>
            </a:pPr>
            <a:r>
              <a:rPr lang="en-US" dirty="0"/>
              <a:t>Flock had a contract with Customs and Border Patrol.</a:t>
            </a:r>
          </a:p>
          <a:p>
            <a:pPr lvl="1">
              <a:buFont typeface="Courier New,monospace" panose="020B0604020202020204" pitchFamily="34" charset="0"/>
              <a:buChar char="o"/>
            </a:pPr>
            <a:r>
              <a:rPr lang="en-US" dirty="0"/>
              <a:t>Hundreds of 2025 searches state "ICE" or "immigration" in the search reason field.</a:t>
            </a:r>
          </a:p>
          <a:p>
            <a:pPr lvl="1">
              <a:buFont typeface="Courier New,monospace" panose="020B0604020202020204" pitchFamily="34" charset="0"/>
              <a:buChar char="o"/>
            </a:pPr>
            <a:r>
              <a:rPr lang="en-US" dirty="0"/>
              <a:t>Flock actively shares data with out-of-state police departments (e.g., Florida Highway Patrol) that are deputized to support immigration detention and enforcement.</a:t>
            </a:r>
          </a:p>
          <a:p>
            <a:pPr lvl="2">
              <a:buFont typeface="Wingdings" panose="020B0604020202020204" pitchFamily="34" charset="0"/>
              <a:buChar char="§"/>
            </a:pPr>
            <a:r>
              <a:rPr lang="en-US" dirty="0"/>
              <a:t>In the first half of 2025, the Florida Highway Patrol made over 12,000 searches of Flock's nationwide database, which includes many Massachusetts drivers' location information.</a:t>
            </a:r>
          </a:p>
        </p:txBody>
      </p:sp>
      <p:pic>
        <p:nvPicPr>
          <p:cNvPr id="5" name="Content Placeholder 3" descr="A blue and red text on a black background&#10;&#10;AI-generated content may be incorrect.">
            <a:extLst>
              <a:ext uri="{FF2B5EF4-FFF2-40B4-BE49-F238E27FC236}">
                <a16:creationId xmlns:a16="http://schemas.microsoft.com/office/drawing/2014/main" id="{ED707E65-44E8-D757-6CF0-05F0559E600E}"/>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3425887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92C7-9BD7-9D5B-7F87-12794AFBCB56}"/>
              </a:ext>
            </a:extLst>
          </p:cNvPr>
          <p:cNvSpPr>
            <a:spLocks noGrp="1"/>
          </p:cNvSpPr>
          <p:nvPr>
            <p:ph type="title"/>
          </p:nvPr>
        </p:nvSpPr>
        <p:spPr/>
        <p:txBody>
          <a:bodyPr/>
          <a:lstStyle/>
          <a:p>
            <a:r>
              <a:rPr lang="en-US" sz="3600" dirty="0"/>
              <a:t>Immigration-Related searches: </a:t>
            </a:r>
            <a:br>
              <a:rPr lang="en-US" sz="3600" dirty="0"/>
            </a:br>
            <a:r>
              <a:rPr lang="en-US" sz="3600" dirty="0"/>
              <a:t>Welcoming Community Ordinance issues</a:t>
            </a:r>
          </a:p>
          <a:p>
            <a:endParaRPr lang="en-US" dirty="0"/>
          </a:p>
        </p:txBody>
      </p:sp>
      <p:pic>
        <p:nvPicPr>
          <p:cNvPr id="4" name="Content Placeholder 3" descr="A screenshot of a computer&#10;&#10;AI-generated content may be incorrect.">
            <a:extLst>
              <a:ext uri="{FF2B5EF4-FFF2-40B4-BE49-F238E27FC236}">
                <a16:creationId xmlns:a16="http://schemas.microsoft.com/office/drawing/2014/main" id="{FA8E5C5C-6F8C-A06D-6D45-5F318616D68C}"/>
              </a:ext>
            </a:extLst>
          </p:cNvPr>
          <p:cNvPicPr>
            <a:picLocks noGrp="1" noChangeAspect="1"/>
          </p:cNvPicPr>
          <p:nvPr>
            <p:ph idx="1"/>
          </p:nvPr>
        </p:nvPicPr>
        <p:blipFill>
          <a:blip r:embed="rId2"/>
          <a:stretch>
            <a:fillRect/>
          </a:stretch>
        </p:blipFill>
        <p:spPr>
          <a:xfrm>
            <a:off x="720865" y="2648500"/>
            <a:ext cx="10750252" cy="3496098"/>
          </a:xfrm>
          <a:prstGeom prst="rect">
            <a:avLst/>
          </a:prstGeom>
        </p:spPr>
      </p:pic>
      <p:sp>
        <p:nvSpPr>
          <p:cNvPr id="8" name="Rectangle 7">
            <a:extLst>
              <a:ext uri="{FF2B5EF4-FFF2-40B4-BE49-F238E27FC236}">
                <a16:creationId xmlns:a16="http://schemas.microsoft.com/office/drawing/2014/main" id="{7F385BC8-DDFC-293A-D706-FCF963CA2B61}"/>
              </a:ext>
            </a:extLst>
          </p:cNvPr>
          <p:cNvSpPr/>
          <p:nvPr/>
        </p:nvSpPr>
        <p:spPr>
          <a:xfrm>
            <a:off x="6038324" y="4315522"/>
            <a:ext cx="775071" cy="1826606"/>
          </a:xfrm>
          <a:prstGeom prst="rect">
            <a:avLst/>
          </a:prstGeom>
          <a:solidFill>
            <a:schemeClr val="tx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589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screen with white text&#10;&#10;AI-generated content may be incorrect.">
            <a:extLst>
              <a:ext uri="{FF2B5EF4-FFF2-40B4-BE49-F238E27FC236}">
                <a16:creationId xmlns:a16="http://schemas.microsoft.com/office/drawing/2014/main" id="{AD46DF19-8B64-E51D-63DD-230A105D1296}"/>
              </a:ext>
            </a:extLst>
          </p:cNvPr>
          <p:cNvPicPr>
            <a:picLocks noChangeAspect="1"/>
          </p:cNvPicPr>
          <p:nvPr/>
        </p:nvPicPr>
        <p:blipFill>
          <a:blip r:embed="rId2"/>
          <a:stretch>
            <a:fillRect/>
          </a:stretch>
        </p:blipFill>
        <p:spPr>
          <a:xfrm>
            <a:off x="120650" y="321818"/>
            <a:ext cx="11950700" cy="6214365"/>
          </a:xfrm>
          <a:prstGeom prst="rect">
            <a:avLst/>
          </a:prstGeom>
          <a:noFill/>
        </p:spPr>
      </p:pic>
    </p:spTree>
    <p:extLst>
      <p:ext uri="{BB962C8B-B14F-4D97-AF65-F5344CB8AC3E}">
        <p14:creationId xmlns:p14="http://schemas.microsoft.com/office/powerpoint/2010/main" val="237963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news article&#10;&#10;AI-generated content may be incorrect.">
            <a:extLst>
              <a:ext uri="{FF2B5EF4-FFF2-40B4-BE49-F238E27FC236}">
                <a16:creationId xmlns:a16="http://schemas.microsoft.com/office/drawing/2014/main" id="{4ADA1573-8ECB-861C-EC38-AB33936201E8}"/>
              </a:ext>
            </a:extLst>
          </p:cNvPr>
          <p:cNvPicPr>
            <a:picLocks noChangeAspect="1"/>
          </p:cNvPicPr>
          <p:nvPr/>
        </p:nvPicPr>
        <p:blipFill>
          <a:blip r:embed="rId2"/>
          <a:stretch>
            <a:fillRect/>
          </a:stretch>
        </p:blipFill>
        <p:spPr>
          <a:xfrm>
            <a:off x="1444460" y="68263"/>
            <a:ext cx="9303080" cy="6721475"/>
          </a:xfrm>
          <a:prstGeom prst="rect">
            <a:avLst/>
          </a:prstGeom>
          <a:noFill/>
        </p:spPr>
      </p:pic>
    </p:spTree>
    <p:extLst>
      <p:ext uri="{BB962C8B-B14F-4D97-AF65-F5344CB8AC3E}">
        <p14:creationId xmlns:p14="http://schemas.microsoft.com/office/powerpoint/2010/main" val="2639744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olice car with a flag on the side&#10;&#10;AI-generated content may be incorrect.">
            <a:extLst>
              <a:ext uri="{FF2B5EF4-FFF2-40B4-BE49-F238E27FC236}">
                <a16:creationId xmlns:a16="http://schemas.microsoft.com/office/drawing/2014/main" id="{6E13EEBF-A5E6-A037-828A-CC0D7A131D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0"/>
            <a:ext cx="9107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49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634E-0B3D-A0FF-8167-D876C0C45767}"/>
              </a:ext>
            </a:extLst>
          </p:cNvPr>
          <p:cNvSpPr>
            <a:spLocks noGrp="1"/>
          </p:cNvSpPr>
          <p:nvPr>
            <p:ph type="title"/>
          </p:nvPr>
        </p:nvSpPr>
        <p:spPr/>
        <p:txBody>
          <a:bodyPr>
            <a:normAutofit fontScale="90000"/>
          </a:bodyPr>
          <a:lstStyle/>
          <a:p>
            <a:r>
              <a:rPr lang="en-US" dirty="0"/>
              <a:t>Data Security: Multi-Factor Authentication and Hacking Concerns</a:t>
            </a:r>
          </a:p>
        </p:txBody>
      </p:sp>
      <p:sp>
        <p:nvSpPr>
          <p:cNvPr id="3" name="Content Placeholder 2">
            <a:extLst>
              <a:ext uri="{FF2B5EF4-FFF2-40B4-BE49-F238E27FC236}">
                <a16:creationId xmlns:a16="http://schemas.microsoft.com/office/drawing/2014/main" id="{4B9AD767-EC31-08A4-610E-B73E1473DAA1}"/>
              </a:ext>
            </a:extLst>
          </p:cNvPr>
          <p:cNvSpPr>
            <a:spLocks noGrp="1"/>
          </p:cNvSpPr>
          <p:nvPr>
            <p:ph idx="1"/>
          </p:nvPr>
        </p:nvSpPr>
        <p:spPr/>
        <p:txBody>
          <a:bodyPr vert="horz" lIns="91440" tIns="45720" rIns="91440" bIns="45720" rtlCol="0" anchor="t">
            <a:normAutofit/>
          </a:bodyPr>
          <a:lstStyle/>
          <a:p>
            <a:r>
              <a:rPr lang="en-US" dirty="0">
                <a:ea typeface="+mn-lt"/>
                <a:cs typeface="+mn-lt"/>
              </a:rPr>
              <a:t>In November 2025, Senator Ron Wyden and Rep. Raja Krishnamoorthi sent a letter calling on the FTC to investigate Flock for its failure to require customers to use industry standard security measures to protect their accounts.</a:t>
            </a:r>
            <a:endParaRPr lang="en-US" dirty="0"/>
          </a:p>
          <a:p>
            <a:r>
              <a:rPr lang="en-US" dirty="0"/>
              <a:t>The lack of data security measures has led to serious cybersecurity breaches of Flock’s data.</a:t>
            </a:r>
          </a:p>
          <a:p>
            <a:pPr lvl="1">
              <a:buFont typeface="Courier New" panose="020B0604020202020204" pitchFamily="34" charset="0"/>
              <a:buChar char="o"/>
            </a:pPr>
            <a:r>
              <a:rPr lang="en-US" dirty="0">
                <a:ea typeface="+mn-lt"/>
                <a:cs typeface="+mn-lt"/>
              </a:rPr>
              <a:t>Flock does not require its law enforcement customers to use multi-factor authentication.</a:t>
            </a:r>
          </a:p>
          <a:p>
            <a:r>
              <a:rPr lang="en-US" dirty="0">
                <a:ea typeface="+mn-lt"/>
                <a:cs typeface="+mn-lt"/>
              </a:rPr>
              <a:t>The members of Congress pointed to at least 35 cases in which Flock passwords had been stolen, and evidence “from a Russian-language cybercrime forum in which Flock accounts appear to be offered for sale.”</a:t>
            </a:r>
            <a:endParaRPr lang="en-US" dirty="0"/>
          </a:p>
        </p:txBody>
      </p:sp>
      <p:pic>
        <p:nvPicPr>
          <p:cNvPr id="6" name="Content Placeholder 3" descr="A blue and red text on a black background&#10;&#10;AI-generated content may be incorrect.">
            <a:extLst>
              <a:ext uri="{FF2B5EF4-FFF2-40B4-BE49-F238E27FC236}">
                <a16:creationId xmlns:a16="http://schemas.microsoft.com/office/drawing/2014/main" id="{84B984E6-293D-E3F5-1305-0D806D45E7B5}"/>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2027983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E939-7A50-409C-B360-FC9FF3708853}"/>
              </a:ext>
            </a:extLst>
          </p:cNvPr>
          <p:cNvSpPr>
            <a:spLocks noGrp="1"/>
          </p:cNvSpPr>
          <p:nvPr>
            <p:ph type="title"/>
          </p:nvPr>
        </p:nvSpPr>
        <p:spPr/>
        <p:txBody>
          <a:bodyPr>
            <a:normAutofit fontScale="90000"/>
          </a:bodyPr>
          <a:lstStyle/>
          <a:p>
            <a:r>
              <a:rPr lang="en-US" dirty="0">
                <a:ea typeface="+mj-lt"/>
                <a:cs typeface="+mj-lt"/>
              </a:rPr>
              <a:t>Rejecting Flock is The Only Way  to protect Local Residents</a:t>
            </a:r>
            <a:endParaRPr lang="en-US" dirty="0"/>
          </a:p>
        </p:txBody>
      </p:sp>
      <p:sp>
        <p:nvSpPr>
          <p:cNvPr id="3" name="Content Placeholder 2">
            <a:extLst>
              <a:ext uri="{FF2B5EF4-FFF2-40B4-BE49-F238E27FC236}">
                <a16:creationId xmlns:a16="http://schemas.microsoft.com/office/drawing/2014/main" id="{0C94268F-A257-DAF9-8BCF-FB9DAA129130}"/>
              </a:ext>
            </a:extLst>
          </p:cNvPr>
          <p:cNvSpPr>
            <a:spLocks noGrp="1"/>
          </p:cNvSpPr>
          <p:nvPr>
            <p:ph idx="1"/>
          </p:nvPr>
        </p:nvSpPr>
        <p:spPr/>
        <p:txBody>
          <a:bodyPr vert="horz" lIns="91440" tIns="45720" rIns="91440" bIns="45720" rtlCol="0" anchor="t">
            <a:normAutofit/>
          </a:bodyPr>
          <a:lstStyle/>
          <a:p>
            <a:r>
              <a:rPr lang="en-US" dirty="0">
                <a:ea typeface="+mn-lt"/>
                <a:cs typeface="+mn-lt"/>
              </a:rPr>
              <a:t>No matter what sharing permissions your local police department chooses in Flock's system, ICE and CBP can use legal process to force Flock to give them </a:t>
            </a:r>
            <a:r>
              <a:rPr lang="en-US" dirty="0"/>
              <a:t>data on Massachusetts residents' location information</a:t>
            </a:r>
            <a:r>
              <a:rPr lang="en-US" dirty="0">
                <a:ea typeface="+mn-lt"/>
                <a:cs typeface="+mn-lt"/>
              </a:rPr>
              <a:t>.</a:t>
            </a:r>
          </a:p>
          <a:p>
            <a:r>
              <a:rPr lang="en-US" dirty="0">
                <a:ea typeface="+mn-lt"/>
                <a:cs typeface="+mn-lt"/>
              </a:rPr>
              <a:t>Search reasons entered by external law enforcement are unreliable and often non-descriptive (e.g., merely stating "investigation" or "wanted").</a:t>
            </a:r>
            <a:endParaRPr lang="en-US" dirty="0"/>
          </a:p>
          <a:p>
            <a:r>
              <a:rPr lang="en-US" dirty="0">
                <a:ea typeface="+mn-lt"/>
                <a:cs typeface="+mn-lt"/>
              </a:rPr>
              <a:t>Even if a given police department limits sharing to certain departments, external law enforcement can easily share login credentials or specific license plate reader data.</a:t>
            </a:r>
          </a:p>
          <a:p>
            <a:r>
              <a:rPr lang="en-US" dirty="0">
                <a:ea typeface="+mn-lt"/>
                <a:cs typeface="+mn-lt"/>
              </a:rPr>
              <a:t>Flock's nationwide license plate reader database is an exceedingly powerful tool. Law enforcement officers can easily abuse access and make unauthorized searches.</a:t>
            </a:r>
            <a:endParaRPr lang="en-US" dirty="0"/>
          </a:p>
        </p:txBody>
      </p:sp>
      <p:pic>
        <p:nvPicPr>
          <p:cNvPr id="5" name="Content Placeholder 3" descr="A blue and red text on a black background&#10;&#10;AI-generated content may be incorrect.">
            <a:extLst>
              <a:ext uri="{FF2B5EF4-FFF2-40B4-BE49-F238E27FC236}">
                <a16:creationId xmlns:a16="http://schemas.microsoft.com/office/drawing/2014/main" id="{61E427D6-6A16-6A24-1C72-221DE94FB51F}"/>
              </a:ext>
            </a:extLst>
          </p:cNvPr>
          <p:cNvPicPr>
            <a:picLocks noChangeAspect="1"/>
          </p:cNvPicPr>
          <p:nvPr/>
        </p:nvPicPr>
        <p:blipFill>
          <a:blip r:embed="rId2"/>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2940530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video&#10;&#10;AI-generated content may be incorrect.">
            <a:extLst>
              <a:ext uri="{FF2B5EF4-FFF2-40B4-BE49-F238E27FC236}">
                <a16:creationId xmlns:a16="http://schemas.microsoft.com/office/drawing/2014/main" id="{29344DB8-0C26-1B44-E283-02DC01EEAF38}"/>
              </a:ext>
            </a:extLst>
          </p:cNvPr>
          <p:cNvPicPr>
            <a:picLocks noChangeAspect="1"/>
          </p:cNvPicPr>
          <p:nvPr/>
        </p:nvPicPr>
        <p:blipFill>
          <a:blip r:embed="rId2"/>
          <a:stretch>
            <a:fillRect/>
          </a:stretch>
        </p:blipFill>
        <p:spPr>
          <a:xfrm>
            <a:off x="120650" y="1158368"/>
            <a:ext cx="11950700" cy="4541265"/>
          </a:xfrm>
          <a:prstGeom prst="rect">
            <a:avLst/>
          </a:prstGeom>
          <a:noFill/>
        </p:spPr>
      </p:pic>
    </p:spTree>
    <p:extLst>
      <p:ext uri="{BB962C8B-B14F-4D97-AF65-F5344CB8AC3E}">
        <p14:creationId xmlns:p14="http://schemas.microsoft.com/office/powerpoint/2010/main" val="3595508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AD3F-0ADF-6EA0-7499-063545F3BF1C}"/>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28516795-9C43-A39C-A8E4-89FEB01F8CC3}"/>
              </a:ext>
            </a:extLst>
          </p:cNvPr>
          <p:cNvSpPr>
            <a:spLocks noGrp="1"/>
          </p:cNvSpPr>
          <p:nvPr>
            <p:ph idx="1"/>
          </p:nvPr>
        </p:nvSpPr>
        <p:spPr/>
        <p:txBody>
          <a:bodyPr vert="horz" lIns="91440" tIns="45720" rIns="91440" bIns="45720" rtlCol="0" anchor="t">
            <a:normAutofit/>
          </a:bodyPr>
          <a:lstStyle/>
          <a:p>
            <a:r>
              <a:rPr lang="en-US" sz="2800" dirty="0"/>
              <a:t>If you have follow-up questions, email me at </a:t>
            </a:r>
            <a:r>
              <a:rPr lang="en-US" sz="2800" dirty="0">
                <a:hlinkClick r:id="rId2"/>
              </a:rPr>
              <a:t>gepstein@aclum.org</a:t>
            </a:r>
            <a:r>
              <a:rPr lang="en-US" sz="2800" dirty="0"/>
              <a:t> </a:t>
            </a:r>
          </a:p>
        </p:txBody>
      </p:sp>
      <p:pic>
        <p:nvPicPr>
          <p:cNvPr id="5" name="Content Placeholder 3" descr="A blue and red text on a black background&#10;&#10;AI-generated content may be incorrect.">
            <a:extLst>
              <a:ext uri="{FF2B5EF4-FFF2-40B4-BE49-F238E27FC236}">
                <a16:creationId xmlns:a16="http://schemas.microsoft.com/office/drawing/2014/main" id="{9C60C7B4-B1FC-FE5C-0FC1-BB20E479B4F2}"/>
              </a:ext>
            </a:extLst>
          </p:cNvPr>
          <p:cNvPicPr>
            <a:picLocks noChangeAspect="1"/>
          </p:cNvPicPr>
          <p:nvPr/>
        </p:nvPicPr>
        <p:blipFill>
          <a:blip r:embed="rId3"/>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1488607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038C-B98A-AEA6-D7C1-2D1BD3540EAC}"/>
              </a:ext>
            </a:extLst>
          </p:cNvPr>
          <p:cNvSpPr>
            <a:spLocks noGrp="1"/>
          </p:cNvSpPr>
          <p:nvPr>
            <p:ph type="title"/>
          </p:nvPr>
        </p:nvSpPr>
        <p:spPr/>
        <p:txBody>
          <a:bodyPr/>
          <a:lstStyle/>
          <a:p>
            <a:r>
              <a:rPr lang="en-US" dirty="0"/>
              <a:t>Sources</a:t>
            </a:r>
          </a:p>
        </p:txBody>
      </p:sp>
      <p:sp>
        <p:nvSpPr>
          <p:cNvPr id="3" name="Content Placeholder 2">
            <a:extLst>
              <a:ext uri="{FF2B5EF4-FFF2-40B4-BE49-F238E27FC236}">
                <a16:creationId xmlns:a16="http://schemas.microsoft.com/office/drawing/2014/main" id="{25CC8D93-7D28-9129-6069-214189A5A675}"/>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rPr>
              <a:t>Flock Safety: </a:t>
            </a:r>
            <a:r>
              <a:rPr lang="en-US" dirty="0">
                <a:ea typeface="+mn-lt"/>
                <a:cs typeface="+mn-lt"/>
                <a:hlinkClick r:id="rId2"/>
              </a:rPr>
              <a:t>https://www.flocksafety.com/</a:t>
            </a:r>
            <a:endParaRPr lang="en-US" dirty="0">
              <a:ea typeface="+mn-lt"/>
              <a:cs typeface="+mn-lt"/>
            </a:endParaRPr>
          </a:p>
          <a:p>
            <a:r>
              <a:rPr lang="en-US" dirty="0">
                <a:ea typeface="+mn-lt"/>
                <a:cs typeface="+mn-lt"/>
              </a:rPr>
              <a:t>404 Media: </a:t>
            </a:r>
            <a:r>
              <a:rPr lang="en-US" dirty="0">
                <a:ea typeface="+mn-lt"/>
                <a:cs typeface="+mn-lt"/>
                <a:hlinkClick r:id="rId3"/>
              </a:rPr>
              <a:t>https://www.404media.co/</a:t>
            </a:r>
            <a:r>
              <a:rPr lang="en-US" dirty="0">
                <a:ea typeface="+mn-lt"/>
                <a:cs typeface="+mn-lt"/>
              </a:rPr>
              <a:t> </a:t>
            </a:r>
          </a:p>
          <a:p>
            <a:r>
              <a:rPr lang="en-US" dirty="0">
                <a:ea typeface="+mn-lt"/>
                <a:cs typeface="+mn-lt"/>
              </a:rPr>
              <a:t>Electronic Frontier Foundation: </a:t>
            </a:r>
            <a:r>
              <a:rPr lang="en-US" dirty="0">
                <a:ea typeface="+mn-lt"/>
                <a:cs typeface="+mn-lt"/>
                <a:hlinkClick r:id="rId4"/>
              </a:rPr>
              <a:t>https://www.eff.org/</a:t>
            </a:r>
          </a:p>
          <a:p>
            <a:r>
              <a:rPr lang="en-US" dirty="0">
                <a:ea typeface="+mn-lt"/>
                <a:cs typeface="+mn-lt"/>
              </a:rPr>
              <a:t>Associated Press: </a:t>
            </a:r>
            <a:r>
              <a:rPr lang="en-US" dirty="0">
                <a:ea typeface="+mn-lt"/>
                <a:cs typeface="+mn-lt"/>
                <a:hlinkClick r:id="rId5"/>
              </a:rPr>
              <a:t>https://apnews.com/</a:t>
            </a:r>
            <a:r>
              <a:rPr lang="en-US" dirty="0">
                <a:ea typeface="+mn-lt"/>
                <a:cs typeface="+mn-lt"/>
              </a:rPr>
              <a:t> </a:t>
            </a:r>
          </a:p>
          <a:p>
            <a:r>
              <a:rPr lang="en-US" dirty="0">
                <a:ea typeface="+mn-lt"/>
                <a:cs typeface="+mn-lt"/>
              </a:rPr>
              <a:t>Massachusetts Shield Law: Mass. Gen. Laws </a:t>
            </a:r>
            <a:r>
              <a:rPr lang="en-US" dirty="0" err="1">
                <a:ea typeface="+mn-lt"/>
                <a:cs typeface="+mn-lt"/>
              </a:rPr>
              <a:t>ch.</a:t>
            </a:r>
            <a:r>
              <a:rPr lang="en-US" dirty="0">
                <a:ea typeface="+mn-lt"/>
                <a:cs typeface="+mn-lt"/>
              </a:rPr>
              <a:t> 147, § 63(b)</a:t>
            </a:r>
          </a:p>
          <a:p>
            <a:r>
              <a:rPr lang="en-US" i="1" dirty="0">
                <a:ea typeface="+mn-lt"/>
                <a:cs typeface="+mn-lt"/>
              </a:rPr>
              <a:t>See e.g.</a:t>
            </a:r>
            <a:r>
              <a:rPr lang="en-US" dirty="0">
                <a:ea typeface="+mn-lt"/>
                <a:cs typeface="+mn-lt"/>
              </a:rPr>
              <a:t>, Cambridge Welcoming Community Ordinance: Cambridge, Mass., </a:t>
            </a:r>
            <a:r>
              <a:rPr lang="en-US" dirty="0" err="1">
                <a:ea typeface="+mn-lt"/>
                <a:cs typeface="+mn-lt"/>
              </a:rPr>
              <a:t>ch.</a:t>
            </a:r>
            <a:r>
              <a:rPr lang="en-US" dirty="0">
                <a:ea typeface="+mn-lt"/>
                <a:cs typeface="+mn-lt"/>
              </a:rPr>
              <a:t> 2.129</a:t>
            </a:r>
          </a:p>
          <a:p>
            <a:r>
              <a:rPr lang="en-US" dirty="0">
                <a:ea typeface="+mn-lt"/>
                <a:cs typeface="+mn-lt"/>
              </a:rPr>
              <a:t>ACLU of Massachusetts Public Records Requests and Responsive Documents</a:t>
            </a:r>
          </a:p>
          <a:p>
            <a:r>
              <a:rPr lang="en-US" dirty="0">
                <a:ea typeface="+mn-lt"/>
                <a:cs typeface="+mn-lt"/>
              </a:rPr>
              <a:t>Letter from Senator Ron Wyden and Representative Raja Krishnamoorthi, to </a:t>
            </a:r>
          </a:p>
          <a:p>
            <a:pPr marL="0" indent="0">
              <a:spcBef>
                <a:spcPts val="0"/>
              </a:spcBef>
              <a:buNone/>
            </a:pPr>
            <a:r>
              <a:rPr lang="en-US" dirty="0">
                <a:ea typeface="+mn-lt"/>
                <a:cs typeface="+mn-lt"/>
              </a:rPr>
              <a:t>    Federal Trade Commission Chair Andrew N. Ferguson (Nov. 3, 2025)</a:t>
            </a:r>
          </a:p>
        </p:txBody>
      </p:sp>
      <p:pic>
        <p:nvPicPr>
          <p:cNvPr id="5" name="Content Placeholder 3" descr="A blue and red text on a black background&#10;&#10;AI-generated content may be incorrect.">
            <a:extLst>
              <a:ext uri="{FF2B5EF4-FFF2-40B4-BE49-F238E27FC236}">
                <a16:creationId xmlns:a16="http://schemas.microsoft.com/office/drawing/2014/main" id="{A2D08915-5BFE-AE81-E0DF-6038BCDC2FA1}"/>
              </a:ext>
            </a:extLst>
          </p:cNvPr>
          <p:cNvPicPr>
            <a:picLocks noChangeAspect="1"/>
          </p:cNvPicPr>
          <p:nvPr/>
        </p:nvPicPr>
        <p:blipFill>
          <a:blip r:embed="rId6"/>
          <a:stretch>
            <a:fillRect/>
          </a:stretch>
        </p:blipFill>
        <p:spPr>
          <a:xfrm>
            <a:off x="9524049" y="4453073"/>
            <a:ext cx="2401248" cy="2408113"/>
          </a:xfrm>
          <a:prstGeom prst="rect">
            <a:avLst/>
          </a:prstGeom>
        </p:spPr>
      </p:pic>
    </p:spTree>
    <p:extLst>
      <p:ext uri="{BB962C8B-B14F-4D97-AF65-F5344CB8AC3E}">
        <p14:creationId xmlns:p14="http://schemas.microsoft.com/office/powerpoint/2010/main" val="3428086985"/>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3EE76549DE63438479CAE9B4BA5DB5" ma:contentTypeVersion="18" ma:contentTypeDescription="Create a new document." ma:contentTypeScope="" ma:versionID="601c23f430d03434444fd69063c88bee">
  <xsd:schema xmlns:xsd="http://www.w3.org/2001/XMLSchema" xmlns:xs="http://www.w3.org/2001/XMLSchema" xmlns:p="http://schemas.microsoft.com/office/2006/metadata/properties" xmlns:ns2="dfcf06f0-eaea-4ac4-9cd5-8a339af3832f" xmlns:ns3="e4443ed5-0130-42f2-8ed9-646758f26cf1" targetNamespace="http://schemas.microsoft.com/office/2006/metadata/properties" ma:root="true" ma:fieldsID="7eba9c17353d1c8db9385c66592664c3" ns2:_="" ns3:_="">
    <xsd:import namespace="dfcf06f0-eaea-4ac4-9cd5-8a339af3832f"/>
    <xsd:import namespace="e4443ed5-0130-42f2-8ed9-646758f26c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cf06f0-eaea-4ac4-9cd5-8a339af38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a047d56-4171-4f02-82ab-9736b17b70e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443ed5-0130-42f2-8ed9-646758f26cf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214b39b-b796-4917-bcbf-5509f3c65b26}" ma:internalName="TaxCatchAll" ma:showField="CatchAllData" ma:web="e4443ed5-0130-42f2-8ed9-646758f26c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4443ed5-0130-42f2-8ed9-646758f26cf1" xsi:nil="true"/>
    <lcf76f155ced4ddcb4097134ff3c332f xmlns="dfcf06f0-eaea-4ac4-9cd5-8a339af383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F8F50E-5364-49FD-89E3-F10D61CED98F}">
  <ds:schemaRefs>
    <ds:schemaRef ds:uri="http://schemas.microsoft.com/sharepoint/v3/contenttype/forms"/>
  </ds:schemaRefs>
</ds:datastoreItem>
</file>

<file path=customXml/itemProps2.xml><?xml version="1.0" encoding="utf-8"?>
<ds:datastoreItem xmlns:ds="http://schemas.openxmlformats.org/officeDocument/2006/customXml" ds:itemID="{FF6207EC-65A6-4BBE-9B65-2B12178110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cf06f0-eaea-4ac4-9cd5-8a339af3832f"/>
    <ds:schemaRef ds:uri="e4443ed5-0130-42f2-8ed9-646758f26c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FFC066-C69A-4020-880A-6FF937BF8057}">
  <ds:schemaRefs>
    <ds:schemaRef ds:uri="http://schemas.microsoft.com/office/2006/metadata/properties"/>
    <ds:schemaRef ds:uri="http://schemas.microsoft.com/office/infopath/2007/PartnerControls"/>
    <ds:schemaRef ds:uri="e4443ed5-0130-42f2-8ed9-646758f26cf1"/>
    <ds:schemaRef ds:uri="dfcf06f0-eaea-4ac4-9cd5-8a339af3832f"/>
  </ds:schemaRefs>
</ds:datastoreItem>
</file>

<file path=docProps/app.xml><?xml version="1.0" encoding="utf-8"?>
<Properties xmlns="http://schemas.openxmlformats.org/officeDocument/2006/extended-properties" xmlns:vt="http://schemas.openxmlformats.org/officeDocument/2006/docPropsVTypes">
  <Template>office theme</Template>
  <TotalTime>36</TotalTime>
  <Words>1113</Words>
  <Application>Microsoft Macintosh PowerPoint</Application>
  <PresentationFormat>Widescreen</PresentationFormat>
  <Paragraphs>66</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Calisto MT</vt:lpstr>
      <vt:lpstr>Courier New</vt:lpstr>
      <vt:lpstr>Courier New,monospace</vt:lpstr>
      <vt:lpstr>Gamuth Text</vt:lpstr>
      <vt:lpstr>GT America Bold</vt:lpstr>
      <vt:lpstr>Univers Condensed</vt:lpstr>
      <vt:lpstr>Wingdings</vt:lpstr>
      <vt:lpstr>ChronicleVTI</vt:lpstr>
      <vt:lpstr>Protecting Civil Liberties and Standing By Our Community's Values</vt:lpstr>
      <vt:lpstr>We can protect public safety while acting in accordance with our community’s values.  This means rejecting Flock.</vt:lpstr>
      <vt:lpstr>Flock’s business model: National database and Nationwide Data Sharing</vt:lpstr>
      <vt:lpstr>PowerPoint Presentation</vt:lpstr>
      <vt:lpstr>PowerPoint Presentation</vt:lpstr>
      <vt:lpstr>Example: Flock Network Audit</vt:lpstr>
      <vt:lpstr>Flock is Sharing License Plate Reader Data  on A Massive Scale</vt:lpstr>
      <vt:lpstr>PowerPoint Presentation</vt:lpstr>
      <vt:lpstr>Johnson County,  Texas abortion search of Flock’s Database</vt:lpstr>
      <vt:lpstr>Johnson County,  Texas abortion search of Flock’s Database</vt:lpstr>
      <vt:lpstr>Immigration-Related searches:  Welcoming Community Ordinance issues</vt:lpstr>
      <vt:lpstr>Immigration-Related searches:  Welcoming Community Ordinance issues </vt:lpstr>
      <vt:lpstr>PowerPoint Presentation</vt:lpstr>
      <vt:lpstr>PowerPoint Presentation</vt:lpstr>
      <vt:lpstr>PowerPoint Presentation</vt:lpstr>
      <vt:lpstr>Data Security: Multi-Factor Authentication and Hacking Concerns</vt:lpstr>
      <vt:lpstr>Rejecting Flock is The Only Way  to protect Local Residents</vt:lpstr>
      <vt:lpstr>PowerPoint Presentation</vt:lpstr>
      <vt:lpstr>Questions?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Gideon Epstein</cp:lastModifiedBy>
  <cp:revision>586</cp:revision>
  <dcterms:created xsi:type="dcterms:W3CDTF">2025-11-25T17:02:02Z</dcterms:created>
  <dcterms:modified xsi:type="dcterms:W3CDTF">2026-05-18T16:15:19Z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0x0101005C3EE76549DE63438479CAE9B4BA5DB5</vt:lpwstr>
  </property>
  <property fmtid="{D5CDD505-2E9C-101B-9397-08002B2CF9AE}" pid="3" name="MediaServiceImageTags">
    <vt:lpwstr/>
  </property>
</Properties>
</file>